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2" r:id="rId7"/>
    <p:sldId id="261"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WER, Sue-Ellen" initials="G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72" autoAdjust="0"/>
  </p:normalViewPr>
  <p:slideViewPr>
    <p:cSldViewPr>
      <p:cViewPr>
        <p:scale>
          <a:sx n="100" d="100"/>
          <a:sy n="100" d="100"/>
        </p:scale>
        <p:origin x="354" y="5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68A0217-2F6E-41DF-BFD5-88B8924FFECF}" type="datetimeFigureOut">
              <a:rPr lang="en-AU"/>
              <a:pPr>
                <a:defRPr/>
              </a:pPr>
              <a:t>6/01/2014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03B2AA2-CB3D-421A-AE2F-484F7AABBEBC}" type="slidenum">
              <a:rPr lang="en-AU"/>
              <a:pPr>
                <a:defRPr/>
              </a:pPr>
              <a:t>‹#›</a:t>
            </a:fld>
            <a:endParaRPr lang="en-AU"/>
          </a:p>
        </p:txBody>
      </p:sp>
    </p:spTree>
    <p:extLst>
      <p:ext uri="{BB962C8B-B14F-4D97-AF65-F5344CB8AC3E}">
        <p14:creationId xmlns:p14="http://schemas.microsoft.com/office/powerpoint/2010/main" val="8862278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smtClean="0"/>
              <a:t>Liquids can be all sorts of different colours and thicknesses. Some you can see through, some you can’t. But all liquids take the shape of the container they are in; they don’t have a shape of their own.</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5F1E34D-FCD8-4475-978D-5F7A6EEBCAAC}" type="slidenum">
              <a:rPr lang="en-AU" smtClean="0"/>
              <a:pPr eaLnBrk="1" hangingPunct="1"/>
              <a:t>2</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smtClean="0"/>
              <a:t>When a liquid is poured, it flows and it </a:t>
            </a:r>
            <a:r>
              <a:rPr lang="en-AU" smtClean="0"/>
              <a:t>is sometimes pulled </a:t>
            </a:r>
            <a:r>
              <a:rPr lang="en-AU" dirty="0" smtClean="0"/>
              <a:t>into the bottom of the container.</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486495E-9E88-4B14-8017-D65E5EAEE119}" type="slidenum">
              <a:rPr lang="en-AU" smtClean="0"/>
              <a:pPr eaLnBrk="1" hangingPunct="1"/>
              <a:t>3</a:t>
            </a:fld>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smtClean="0"/>
              <a:t>When a liquid is poured, its shape changes to the shape of the container but the amount of the liquid doesn’t change. In these photos you can see one cup of liquid being poured from a bottle into a jug, from the jug into a glass and then from the glass into the bowl. If the liquid was poured back into the jug (and if none of it had been spilled) how much liquid do you think there would be?</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145B378-D79D-499C-A6C0-8B596C32B94F}" type="slidenum">
              <a:rPr lang="en-AU" smtClean="0"/>
              <a:pPr eaLnBrk="1" hangingPunct="1"/>
              <a:t>4</a:t>
            </a:fld>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smtClean="0"/>
              <a:t>Yes, you are right, there would be exactly the same amount of liquid. Even though the liquid in the glass has a tall and thin shape and when it is in the bowl it has as shorter, wider shape, it is still one cup of  liquid in a jug, one cup of liquid in a glass, one cup of liquid in a bowl, then one cup of liquid in a glass again. The shape of the liquid changes with each container it gets poured into, but the volume never changes.</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7A3789E-769D-424D-9B3B-FCFEEB74B902}" type="slidenum">
              <a:rPr lang="en-AU" smtClean="0"/>
              <a:pPr eaLnBrk="1" hangingPunct="1"/>
              <a:t>5</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smtClean="0"/>
              <a:t>Liquids have no fixed shape but they do have a fixed volume.</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BC41D60-2BD1-44FA-AA27-63A4B5FF81DA}" type="slidenum">
              <a:rPr lang="en-AU" smtClean="0"/>
              <a:pPr eaLnBrk="1" hangingPunct="1"/>
              <a:t>6</a:t>
            </a:fld>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smtClean="0"/>
              <a:t>What liquids do you have around your home?</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0BB1BFA-6CBC-436B-A606-0FC27C06803A}" type="slidenum">
              <a:rPr lang="en-AU" smtClean="0"/>
              <a:pPr eaLnBrk="1" hangingPunct="1"/>
              <a:t>7</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4B82C0A0-CD36-458E-90B1-1786853B3A0B}" type="datetimeFigureOut">
              <a:rPr lang="en-AU"/>
              <a:pPr>
                <a:defRPr/>
              </a:pPr>
              <a:t>6/01/2014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D3CE8AA-0D5E-4176-B931-3EB379D75AE7}" type="slidenum">
              <a:rPr lang="en-AU"/>
              <a:pPr>
                <a:defRPr/>
              </a:pPr>
              <a:t>‹#›</a:t>
            </a:fld>
            <a:endParaRPr lang="en-AU"/>
          </a:p>
        </p:txBody>
      </p:sp>
    </p:spTree>
    <p:extLst>
      <p:ext uri="{BB962C8B-B14F-4D97-AF65-F5344CB8AC3E}">
        <p14:creationId xmlns:p14="http://schemas.microsoft.com/office/powerpoint/2010/main" val="319141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D15DD781-195E-449C-B405-7C277B001BB2}" type="datetimeFigureOut">
              <a:rPr lang="en-AU"/>
              <a:pPr>
                <a:defRPr/>
              </a:pPr>
              <a:t>6/01/2014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06228D1-1D32-4607-992F-BADA15414E5E}" type="slidenum">
              <a:rPr lang="en-AU"/>
              <a:pPr>
                <a:defRPr/>
              </a:pPr>
              <a:t>‹#›</a:t>
            </a:fld>
            <a:endParaRPr lang="en-AU"/>
          </a:p>
        </p:txBody>
      </p:sp>
    </p:spTree>
    <p:extLst>
      <p:ext uri="{BB962C8B-B14F-4D97-AF65-F5344CB8AC3E}">
        <p14:creationId xmlns:p14="http://schemas.microsoft.com/office/powerpoint/2010/main" val="86500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F5B65D4A-DD92-4669-9FBE-EDAA23A4E9C3}" type="datetimeFigureOut">
              <a:rPr lang="en-AU"/>
              <a:pPr>
                <a:defRPr/>
              </a:pPr>
              <a:t>6/01/2014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8EE4C1D-4C86-40DC-B3D9-AF5989C7567B}" type="slidenum">
              <a:rPr lang="en-AU"/>
              <a:pPr>
                <a:defRPr/>
              </a:pPr>
              <a:t>‹#›</a:t>
            </a:fld>
            <a:endParaRPr lang="en-AU"/>
          </a:p>
        </p:txBody>
      </p:sp>
    </p:spTree>
    <p:extLst>
      <p:ext uri="{BB962C8B-B14F-4D97-AF65-F5344CB8AC3E}">
        <p14:creationId xmlns:p14="http://schemas.microsoft.com/office/powerpoint/2010/main" val="364691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D361F26A-7148-444B-BEFE-05A6F41C6676}" type="datetimeFigureOut">
              <a:rPr lang="en-AU"/>
              <a:pPr>
                <a:defRPr/>
              </a:pPr>
              <a:t>6/01/2014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EF6E8FC-F2A7-4091-BBDB-4B29B7A2491A}" type="slidenum">
              <a:rPr lang="en-AU"/>
              <a:pPr>
                <a:defRPr/>
              </a:pPr>
              <a:t>‹#›</a:t>
            </a:fld>
            <a:endParaRPr lang="en-AU"/>
          </a:p>
        </p:txBody>
      </p:sp>
    </p:spTree>
    <p:extLst>
      <p:ext uri="{BB962C8B-B14F-4D97-AF65-F5344CB8AC3E}">
        <p14:creationId xmlns:p14="http://schemas.microsoft.com/office/powerpoint/2010/main" val="71018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B20007-9062-4085-AB12-F65E77DA6E02}" type="datetimeFigureOut">
              <a:rPr lang="en-AU"/>
              <a:pPr>
                <a:defRPr/>
              </a:pPr>
              <a:t>6/01/2014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37751760-B0C2-471C-932A-DA1F02070FFD}" type="slidenum">
              <a:rPr lang="en-AU"/>
              <a:pPr>
                <a:defRPr/>
              </a:pPr>
              <a:t>‹#›</a:t>
            </a:fld>
            <a:endParaRPr lang="en-AU"/>
          </a:p>
        </p:txBody>
      </p:sp>
    </p:spTree>
    <p:extLst>
      <p:ext uri="{BB962C8B-B14F-4D97-AF65-F5344CB8AC3E}">
        <p14:creationId xmlns:p14="http://schemas.microsoft.com/office/powerpoint/2010/main" val="7219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4153BD13-AEEF-4DB4-B3F1-38F69D3111E1}" type="datetimeFigureOut">
              <a:rPr lang="en-AU"/>
              <a:pPr>
                <a:defRPr/>
              </a:pPr>
              <a:t>6/01/2014</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379DF14C-203F-4B14-857E-88A2FF5A70CC}" type="slidenum">
              <a:rPr lang="en-AU"/>
              <a:pPr>
                <a:defRPr/>
              </a:pPr>
              <a:t>‹#›</a:t>
            </a:fld>
            <a:endParaRPr lang="en-AU"/>
          </a:p>
        </p:txBody>
      </p:sp>
    </p:spTree>
    <p:extLst>
      <p:ext uri="{BB962C8B-B14F-4D97-AF65-F5344CB8AC3E}">
        <p14:creationId xmlns:p14="http://schemas.microsoft.com/office/powerpoint/2010/main" val="168112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4758519F-8099-4096-B520-1657100E1FD3}" type="datetimeFigureOut">
              <a:rPr lang="en-AU"/>
              <a:pPr>
                <a:defRPr/>
              </a:pPr>
              <a:t>6/01/2014</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E5F2463D-A003-47DC-A537-BA4591A60462}" type="slidenum">
              <a:rPr lang="en-AU"/>
              <a:pPr>
                <a:defRPr/>
              </a:pPr>
              <a:t>‹#›</a:t>
            </a:fld>
            <a:endParaRPr lang="en-AU"/>
          </a:p>
        </p:txBody>
      </p:sp>
    </p:spTree>
    <p:extLst>
      <p:ext uri="{BB962C8B-B14F-4D97-AF65-F5344CB8AC3E}">
        <p14:creationId xmlns:p14="http://schemas.microsoft.com/office/powerpoint/2010/main" val="122384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032281C9-9C44-4911-A148-8C55B7903BB1}" type="datetimeFigureOut">
              <a:rPr lang="en-AU"/>
              <a:pPr>
                <a:defRPr/>
              </a:pPr>
              <a:t>6/01/2014</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6704D12D-0AC5-42B6-8788-D4B0058344C5}" type="slidenum">
              <a:rPr lang="en-AU"/>
              <a:pPr>
                <a:defRPr/>
              </a:pPr>
              <a:t>‹#›</a:t>
            </a:fld>
            <a:endParaRPr lang="en-AU"/>
          </a:p>
        </p:txBody>
      </p:sp>
    </p:spTree>
    <p:extLst>
      <p:ext uri="{BB962C8B-B14F-4D97-AF65-F5344CB8AC3E}">
        <p14:creationId xmlns:p14="http://schemas.microsoft.com/office/powerpoint/2010/main" val="99062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58C852-4F56-43D4-AF5C-23CF6A191D43}" type="datetimeFigureOut">
              <a:rPr lang="en-AU"/>
              <a:pPr>
                <a:defRPr/>
              </a:pPr>
              <a:t>6/01/2014</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A43B5638-5B59-4F56-96D8-CF4A281F506B}" type="slidenum">
              <a:rPr lang="en-AU"/>
              <a:pPr>
                <a:defRPr/>
              </a:pPr>
              <a:t>‹#›</a:t>
            </a:fld>
            <a:endParaRPr lang="en-AU"/>
          </a:p>
        </p:txBody>
      </p:sp>
    </p:spTree>
    <p:extLst>
      <p:ext uri="{BB962C8B-B14F-4D97-AF65-F5344CB8AC3E}">
        <p14:creationId xmlns:p14="http://schemas.microsoft.com/office/powerpoint/2010/main" val="407057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95F501-CE14-4C5A-87E1-1F5263520C43}" type="datetimeFigureOut">
              <a:rPr lang="en-AU"/>
              <a:pPr>
                <a:defRPr/>
              </a:pPr>
              <a:t>6/01/2014</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80E75213-E81B-4FD2-B279-326EACC4DD91}" type="slidenum">
              <a:rPr lang="en-AU"/>
              <a:pPr>
                <a:defRPr/>
              </a:pPr>
              <a:t>‹#›</a:t>
            </a:fld>
            <a:endParaRPr lang="en-AU"/>
          </a:p>
        </p:txBody>
      </p:sp>
    </p:spTree>
    <p:extLst>
      <p:ext uri="{BB962C8B-B14F-4D97-AF65-F5344CB8AC3E}">
        <p14:creationId xmlns:p14="http://schemas.microsoft.com/office/powerpoint/2010/main" val="98635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DDCA42-442F-4827-BC21-AF1FBF3947A3}" type="datetimeFigureOut">
              <a:rPr lang="en-AU"/>
              <a:pPr>
                <a:defRPr/>
              </a:pPr>
              <a:t>6/01/2014</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9EBA580F-ECF0-4033-9225-1170024CFAD2}" type="slidenum">
              <a:rPr lang="en-AU"/>
              <a:pPr>
                <a:defRPr/>
              </a:pPr>
              <a:t>‹#›</a:t>
            </a:fld>
            <a:endParaRPr lang="en-AU"/>
          </a:p>
        </p:txBody>
      </p:sp>
    </p:spTree>
    <p:extLst>
      <p:ext uri="{BB962C8B-B14F-4D97-AF65-F5344CB8AC3E}">
        <p14:creationId xmlns:p14="http://schemas.microsoft.com/office/powerpoint/2010/main" val="383656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55943A0-47FA-4D94-AD83-71A94D73990E}" type="datetimeFigureOut">
              <a:rPr lang="en-AU"/>
              <a:pPr>
                <a:defRPr/>
              </a:pPr>
              <a:t>6/01/2014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170C917-42DA-4D79-9059-F26EE7AEAC5F}" type="slidenum">
              <a:rPr lang="en-AU"/>
              <a:pPr>
                <a:defRPr/>
              </a:pPr>
              <a:t>‹#›</a:t>
            </a:fld>
            <a:endParaRPr lang="en-AU"/>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750807" y="6583063"/>
            <a:ext cx="1308100" cy="228600"/>
          </a:xfrm>
          <a:prstGeom prst="rect">
            <a:avLst/>
          </a:prstGeom>
        </p:spPr>
      </p:pic>
      <p:pic>
        <p:nvPicPr>
          <p:cNvPr id="8" name="Picture 7"/>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064000" y="6583063"/>
            <a:ext cx="1003300" cy="228600"/>
          </a:xfrm>
          <a:prstGeom prst="rect">
            <a:avLst/>
          </a:prstGeom>
        </p:spPr>
      </p:pic>
      <p:sp>
        <p:nvSpPr>
          <p:cNvPr id="9" name="Rectangle 8"/>
          <p:cNvSpPr/>
          <p:nvPr userDrawn="1"/>
        </p:nvSpPr>
        <p:spPr>
          <a:xfrm>
            <a:off x="12305" y="6583063"/>
            <a:ext cx="1940280" cy="276999"/>
          </a:xfrm>
          <a:prstGeom prst="rect">
            <a:avLst/>
          </a:prstGeom>
        </p:spPr>
        <p:txBody>
          <a:bodyPr wrap="square">
            <a:spAutoFit/>
          </a:bodyPr>
          <a:lstStyle/>
          <a:p>
            <a:pPr algn="l" rtl="0"/>
            <a:fld id="{F1015641-16D3-044A-8328-636FB8C17EDB}" type="slidenum">
              <a:rPr lang="en-US" sz="900" b="0" i="0" u="none" strike="noStrike" kern="1200" baseline="30000" smtClean="0">
                <a:solidFill>
                  <a:schemeClr val="tx1"/>
                </a:solidFill>
                <a:latin typeface="Arial"/>
                <a:ea typeface="+mn-ea"/>
                <a:cs typeface="Arial"/>
              </a:rPr>
              <a:pPr algn="l" rtl="0"/>
              <a:t>‹#›</a:t>
            </a:fld>
            <a:r>
              <a:rPr lang="en-US" sz="900" b="0" i="0" u="none" strike="noStrike" kern="1200" baseline="30000" dirty="0" smtClean="0">
                <a:solidFill>
                  <a:schemeClr val="tx1"/>
                </a:solidFill>
                <a:latin typeface="Arial"/>
                <a:ea typeface="+mn-ea"/>
                <a:cs typeface="Arial"/>
              </a:rPr>
              <a:t> of 7</a:t>
            </a:r>
          </a:p>
          <a:p>
            <a:pPr algn="l" rtl="0"/>
            <a:r>
              <a:rPr lang="en-US" sz="900" b="0" i="0" u="none" strike="noStrike" kern="1200" baseline="30000" dirty="0" smtClean="0">
                <a:solidFill>
                  <a:schemeClr val="tx1"/>
                </a:solidFill>
                <a:latin typeface="Arial"/>
                <a:ea typeface="+mn-ea"/>
                <a:cs typeface="Arial"/>
              </a:rPr>
              <a:t>Sci_Y03_U4_SS_Liquids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1367440" y="1650317"/>
            <a:ext cx="6409127" cy="2646878"/>
          </a:xfrm>
          <a:prstGeom prst="rect">
            <a:avLst/>
          </a:prstGeom>
          <a:noFill/>
          <a:scene3d>
            <a:camera prst="orthographicFront"/>
            <a:lightRig rig="threePt" dir="t"/>
          </a:scene3d>
          <a:sp3d>
            <a:bevelT w="152400" h="50800" prst="softRound"/>
          </a:sp3d>
        </p:spPr>
        <p:txBody>
          <a:bodyPr wrap="none">
            <a:spAutoFit/>
          </a:bodyPr>
          <a:lstStyle/>
          <a:p>
            <a:pPr algn="ctr" fontAlgn="auto">
              <a:spcBef>
                <a:spcPts val="0"/>
              </a:spcBef>
              <a:spcAft>
                <a:spcPts val="0"/>
              </a:spcAft>
              <a:defRPr/>
            </a:pPr>
            <a:r>
              <a:rPr lang="en-US" sz="16600" b="1" dirty="0">
                <a:ln w="10541" cmpd="sng">
                  <a:solidFill>
                    <a:schemeClr val="accent1">
                      <a:shade val="88000"/>
                      <a:satMod val="110000"/>
                    </a:schemeClr>
                  </a:solidFill>
                  <a:prstDash val="solid"/>
                </a:ln>
                <a:gradFill>
                  <a:gsLst>
                    <a:gs pos="0">
                      <a:schemeClr val="accent3"/>
                    </a:gs>
                    <a:gs pos="9000">
                      <a:schemeClr val="accent1">
                        <a:tint val="52000"/>
                        <a:satMod val="300000"/>
                      </a:schemeClr>
                    </a:gs>
                    <a:gs pos="50000">
                      <a:srgbClr val="00B050"/>
                    </a:gs>
                    <a:gs pos="79000">
                      <a:schemeClr val="accent1">
                        <a:tint val="52000"/>
                        <a:satMod val="300000"/>
                      </a:schemeClr>
                    </a:gs>
                    <a:gs pos="100000">
                      <a:schemeClr val="accent3">
                        <a:lumMod val="75000"/>
                      </a:schemeClr>
                    </a:gs>
                  </a:gsLst>
                  <a:lin ang="5400000"/>
                </a:gradFill>
                <a:effectLst>
                  <a:glow rad="101600">
                    <a:schemeClr val="accent3">
                      <a:satMod val="175000"/>
                      <a:alpha val="40000"/>
                    </a:schemeClr>
                  </a:glow>
                </a:effectLst>
                <a:latin typeface="+mn-lt"/>
                <a:cs typeface="+mn-cs"/>
              </a:rPr>
              <a:t>Liquids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_SCIENCE\Year_03\Year_03_Unit 4\Writing\matter\IMG_0376.JPG"/>
          <p:cNvPicPr>
            <a:picLocks noChangeAspect="1" noChangeArrowheads="1"/>
          </p:cNvPicPr>
          <p:nvPr/>
        </p:nvPicPr>
        <p:blipFill>
          <a:blip r:embed="rId3" cstate="email">
            <a:extLst>
              <a:ext uri="{28A0092B-C50C-407E-A947-70E740481C1C}">
                <a14:useLocalDpi xmlns:a14="http://schemas.microsoft.com/office/drawing/2010/main"/>
              </a:ext>
            </a:extLst>
          </a:blip>
          <a:srcRect t="6030" b="2541"/>
          <a:stretch>
            <a:fillRect/>
          </a:stretch>
        </p:blipFill>
        <p:spPr bwMode="auto">
          <a:xfrm>
            <a:off x="3132138" y="333375"/>
            <a:ext cx="5143500" cy="611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468313" y="1196975"/>
            <a:ext cx="208756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AU" sz="3600"/>
              <a:t>Liquids take the shape of the container they are 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Z:\_SCIENCE\Year_03\Year_03_Unit 4\Writing\matter\IMG_03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1495" y="908050"/>
            <a:ext cx="4177080" cy="557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Z:\_SCIENCE\Year_03\Year_03_Unit 4\Writing\matter\IMG_033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663" y="928689"/>
            <a:ext cx="4162747" cy="555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p:cNvSpPr txBox="1">
            <a:spLocks noChangeArrowheads="1"/>
          </p:cNvSpPr>
          <p:nvPr/>
        </p:nvSpPr>
        <p:spPr bwMode="auto">
          <a:xfrm>
            <a:off x="174625" y="260350"/>
            <a:ext cx="8789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AU" sz="2400"/>
              <a:t>When a liquid is poured, it flows into the container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_SCIENCE\Year_03\Year_03_Unit 4\Writing\matter\IMG_035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1571625"/>
            <a:ext cx="26685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Z:\_SCIENCE\Year_03\Year_03_Unit 4\Writing\matter\IMG_035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32138" y="1571625"/>
            <a:ext cx="2652712"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Z:\_SCIENCE\Year_03\Year_03_Unit 4\Writing\matter\IMG_035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1604963"/>
            <a:ext cx="2652713"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Z:\_SCIENCE\Year_03\Year_03_Unit 4\Writing\matter\IMG_035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3716338"/>
            <a:ext cx="2668588"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Z:\_SCIENCE\Year_03\Year_03_Unit 4\Writing\matter\IMG_035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43250" y="3716338"/>
            <a:ext cx="26289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Z:\_SCIENCE\Year_03\Year_03_Unit 4\Writing\matter\IMG_0358.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40425" y="3709988"/>
            <a:ext cx="263842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1"/>
          <p:cNvSpPr txBox="1">
            <a:spLocks noChangeArrowheads="1"/>
          </p:cNvSpPr>
          <p:nvPr/>
        </p:nvSpPr>
        <p:spPr bwMode="auto">
          <a:xfrm>
            <a:off x="569913" y="214313"/>
            <a:ext cx="8394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AU" sz="2800"/>
              <a:t>When liquid is poured, its shape changes to the shape of the container but the amount of the liquid doesn’t change.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Z:\_SCIENCE\Year_03\Year_03_Unit 4\Writing\matter\IMG_0357.JPG"/>
          <p:cNvPicPr>
            <a:picLocks noChangeAspect="1" noChangeArrowheads="1"/>
          </p:cNvPicPr>
          <p:nvPr/>
        </p:nvPicPr>
        <p:blipFill>
          <a:blip r:embed="rId3" cstate="email">
            <a:extLst>
              <a:ext uri="{28A0092B-C50C-407E-A947-70E740481C1C}">
                <a14:useLocalDpi xmlns:a14="http://schemas.microsoft.com/office/drawing/2010/main"/>
              </a:ext>
            </a:extLst>
          </a:blip>
          <a:srcRect l="19576" t="8266" r="10255"/>
          <a:stretch>
            <a:fillRect/>
          </a:stretch>
        </p:blipFill>
        <p:spPr bwMode="auto">
          <a:xfrm>
            <a:off x="611188" y="369888"/>
            <a:ext cx="2513012"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Z:\_SCIENCE\Year_03\Year_03_Unit 4\Writing\matter\IMG_035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98875" y="349250"/>
            <a:ext cx="3602038"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Z:\_SCIENCE\Year_03\Year_03_Unit 4\Writing\matter\IMG_035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3188" y="3041650"/>
            <a:ext cx="360045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Z:\_SCIENCE\Year_03\Year_03_Unit 4\Writing\matter\IMG_0360.JPG"/>
          <p:cNvPicPr>
            <a:picLocks noChangeAspect="1" noChangeArrowheads="1"/>
          </p:cNvPicPr>
          <p:nvPr/>
        </p:nvPicPr>
        <p:blipFill>
          <a:blip r:embed="rId6" cstate="email">
            <a:extLst>
              <a:ext uri="{28A0092B-C50C-407E-A947-70E740481C1C}">
                <a14:useLocalDpi xmlns:a14="http://schemas.microsoft.com/office/drawing/2010/main"/>
              </a:ext>
            </a:extLst>
          </a:blip>
          <a:srcRect r="14410"/>
          <a:stretch>
            <a:fillRect/>
          </a:stretch>
        </p:blipFill>
        <p:spPr bwMode="auto">
          <a:xfrm>
            <a:off x="3859213" y="3338513"/>
            <a:ext cx="2732087"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2546350" y="1700213"/>
            <a:ext cx="2736850" cy="1296987"/>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dirty="0">
                <a:solidFill>
                  <a:schemeClr val="accent3">
                    <a:lumMod val="75000"/>
                  </a:schemeClr>
                </a:solidFill>
              </a:rPr>
              <a:t>One cup of water poured into a bowl</a:t>
            </a:r>
          </a:p>
        </p:txBody>
      </p:sp>
      <p:sp>
        <p:nvSpPr>
          <p:cNvPr id="7" name="Right Arrow 6"/>
          <p:cNvSpPr/>
          <p:nvPr/>
        </p:nvSpPr>
        <p:spPr>
          <a:xfrm>
            <a:off x="1476375" y="4724400"/>
            <a:ext cx="2736850" cy="1296988"/>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dirty="0">
                <a:solidFill>
                  <a:schemeClr val="accent3">
                    <a:lumMod val="75000"/>
                  </a:schemeClr>
                </a:solidFill>
              </a:rPr>
              <a:t>And then poured from the bowl into a jug</a:t>
            </a:r>
          </a:p>
        </p:txBody>
      </p:sp>
      <p:pic>
        <p:nvPicPr>
          <p:cNvPr id="6153" name="Picture 2" descr="Z:\_SCIENCE\Year_03\Year_03_Unit 4\Writing\matter\IMG_0357.JPG"/>
          <p:cNvPicPr>
            <a:picLocks noChangeAspect="1" noChangeArrowheads="1"/>
          </p:cNvPicPr>
          <p:nvPr/>
        </p:nvPicPr>
        <p:blipFill>
          <a:blip r:embed="rId7" cstate="email">
            <a:extLst>
              <a:ext uri="{28A0092B-C50C-407E-A947-70E740481C1C}">
                <a14:useLocalDpi xmlns:a14="http://schemas.microsoft.com/office/drawing/2010/main"/>
              </a:ext>
            </a:extLst>
          </a:blip>
          <a:srcRect l="19576" t="8266" r="10255"/>
          <a:stretch>
            <a:fillRect/>
          </a:stretch>
        </p:blipFill>
        <p:spPr bwMode="auto">
          <a:xfrm>
            <a:off x="6804025" y="4075113"/>
            <a:ext cx="2214563"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Arrow 10"/>
          <p:cNvSpPr/>
          <p:nvPr/>
        </p:nvSpPr>
        <p:spPr>
          <a:xfrm>
            <a:off x="4932363" y="5237163"/>
            <a:ext cx="2736850" cy="1296987"/>
          </a:xfrm>
          <a:prstGeom prst="rightArrow">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dirty="0">
                <a:solidFill>
                  <a:schemeClr val="accent3">
                    <a:lumMod val="75000"/>
                  </a:schemeClr>
                </a:solidFill>
              </a:rPr>
              <a:t>Is still one cup of water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9328" y="573388"/>
            <a:ext cx="4528227" cy="1107996"/>
          </a:xfrm>
          <a:prstGeom prst="rect">
            <a:avLst/>
          </a:prstGeom>
          <a:noFill/>
          <a:scene3d>
            <a:camera prst="orthographicFront"/>
            <a:lightRig rig="threePt" dir="t"/>
          </a:scene3d>
          <a:sp3d>
            <a:bevelT w="152400" h="50800" prst="softRound"/>
          </a:sp3d>
        </p:spPr>
        <p:txBody>
          <a:bodyPr wrap="none">
            <a:spAutoFit/>
          </a:bodyPr>
          <a:lstStyle/>
          <a:p>
            <a:pPr algn="ctr" fontAlgn="auto">
              <a:spcBef>
                <a:spcPts val="0"/>
              </a:spcBef>
              <a:spcAft>
                <a:spcPts val="0"/>
              </a:spcAft>
              <a:defRPr/>
            </a:pPr>
            <a:r>
              <a:rPr lang="en-US" sz="6600" b="1" dirty="0">
                <a:ln w="10541" cmpd="sng">
                  <a:solidFill>
                    <a:schemeClr val="accent1">
                      <a:shade val="88000"/>
                      <a:satMod val="110000"/>
                    </a:schemeClr>
                  </a:solidFill>
                  <a:prstDash val="solid"/>
                </a:ln>
                <a:gradFill>
                  <a:gsLst>
                    <a:gs pos="0">
                      <a:schemeClr val="accent3"/>
                    </a:gs>
                    <a:gs pos="9000">
                      <a:schemeClr val="accent1">
                        <a:tint val="52000"/>
                        <a:satMod val="300000"/>
                      </a:schemeClr>
                    </a:gs>
                    <a:gs pos="50000">
                      <a:srgbClr val="00B050"/>
                    </a:gs>
                    <a:gs pos="79000">
                      <a:schemeClr val="accent1">
                        <a:tint val="52000"/>
                        <a:satMod val="300000"/>
                      </a:schemeClr>
                    </a:gs>
                    <a:gs pos="100000">
                      <a:schemeClr val="accent3">
                        <a:lumMod val="75000"/>
                      </a:schemeClr>
                    </a:gs>
                  </a:gsLst>
                  <a:lin ang="5400000"/>
                </a:gradFill>
                <a:effectLst>
                  <a:glow rad="101600">
                    <a:schemeClr val="accent3">
                      <a:satMod val="175000"/>
                      <a:alpha val="40000"/>
                    </a:schemeClr>
                  </a:glow>
                </a:effectLst>
                <a:latin typeface="+mn-lt"/>
                <a:cs typeface="+mn-cs"/>
              </a:rPr>
              <a:t>Liquids have</a:t>
            </a:r>
          </a:p>
        </p:txBody>
      </p:sp>
      <p:sp>
        <p:nvSpPr>
          <p:cNvPr id="3" name="Rectangle 2"/>
          <p:cNvSpPr/>
          <p:nvPr/>
        </p:nvSpPr>
        <p:spPr>
          <a:xfrm>
            <a:off x="897710" y="1916832"/>
            <a:ext cx="3304687" cy="1107996"/>
          </a:xfrm>
          <a:prstGeom prst="rect">
            <a:avLst/>
          </a:prstGeom>
          <a:noFill/>
          <a:scene3d>
            <a:camera prst="orthographicFront"/>
            <a:lightRig rig="threePt" dir="t"/>
          </a:scene3d>
          <a:sp3d>
            <a:bevelT w="152400" h="50800" prst="softRound"/>
          </a:sp3d>
        </p:spPr>
        <p:txBody>
          <a:bodyPr wrap="none">
            <a:spAutoFit/>
          </a:bodyPr>
          <a:lstStyle/>
          <a:p>
            <a:pPr algn="ctr" fontAlgn="auto">
              <a:spcBef>
                <a:spcPts val="0"/>
              </a:spcBef>
              <a:spcAft>
                <a:spcPts val="0"/>
              </a:spcAft>
              <a:defRPr/>
            </a:pPr>
            <a:r>
              <a:rPr lang="en-US" sz="6600" b="1" dirty="0">
                <a:ln w="10541" cmpd="sng">
                  <a:solidFill>
                    <a:schemeClr val="accent1">
                      <a:shade val="88000"/>
                      <a:satMod val="110000"/>
                    </a:schemeClr>
                  </a:solidFill>
                  <a:prstDash val="solid"/>
                </a:ln>
                <a:gradFill>
                  <a:gsLst>
                    <a:gs pos="0">
                      <a:schemeClr val="accent3"/>
                    </a:gs>
                    <a:gs pos="9000">
                      <a:schemeClr val="accent1">
                        <a:tint val="52000"/>
                        <a:satMod val="300000"/>
                      </a:schemeClr>
                    </a:gs>
                    <a:gs pos="50000">
                      <a:srgbClr val="00B050"/>
                    </a:gs>
                    <a:gs pos="79000">
                      <a:schemeClr val="accent1">
                        <a:tint val="52000"/>
                        <a:satMod val="300000"/>
                      </a:schemeClr>
                    </a:gs>
                    <a:gs pos="100000">
                      <a:schemeClr val="accent3">
                        <a:lumMod val="75000"/>
                      </a:schemeClr>
                    </a:gs>
                  </a:gsLst>
                  <a:lin ang="5400000"/>
                </a:gradFill>
                <a:effectLst>
                  <a:glow rad="101600">
                    <a:schemeClr val="accent3">
                      <a:satMod val="175000"/>
                      <a:alpha val="40000"/>
                    </a:schemeClr>
                  </a:glow>
                </a:effectLst>
                <a:latin typeface="+mn-lt"/>
                <a:cs typeface="+mn-cs"/>
              </a:rPr>
              <a:t>No fixed </a:t>
            </a:r>
          </a:p>
        </p:txBody>
      </p:sp>
      <p:sp>
        <p:nvSpPr>
          <p:cNvPr id="4" name="Rectangle 3"/>
          <p:cNvSpPr/>
          <p:nvPr/>
        </p:nvSpPr>
        <p:spPr>
          <a:xfrm>
            <a:off x="1147778" y="3464713"/>
            <a:ext cx="2804550" cy="1107996"/>
          </a:xfrm>
          <a:prstGeom prst="rect">
            <a:avLst/>
          </a:prstGeom>
          <a:noFill/>
          <a:scene3d>
            <a:camera prst="orthographicFront"/>
            <a:lightRig rig="threePt" dir="t"/>
          </a:scene3d>
          <a:sp3d>
            <a:bevelT w="152400" h="50800" prst="softRound"/>
          </a:sp3d>
        </p:spPr>
        <p:txBody>
          <a:bodyPr wrap="none">
            <a:spAutoFit/>
          </a:bodyPr>
          <a:lstStyle/>
          <a:p>
            <a:pPr algn="ctr" fontAlgn="auto">
              <a:spcBef>
                <a:spcPts val="0"/>
              </a:spcBef>
              <a:spcAft>
                <a:spcPts val="0"/>
              </a:spcAft>
              <a:defRPr/>
            </a:pPr>
            <a:r>
              <a:rPr lang="en-US" sz="6600" b="1" dirty="0">
                <a:ln w="10541" cmpd="sng">
                  <a:solidFill>
                    <a:schemeClr val="accent1">
                      <a:shade val="88000"/>
                      <a:satMod val="110000"/>
                    </a:schemeClr>
                  </a:solidFill>
                  <a:prstDash val="solid"/>
                </a:ln>
                <a:gradFill>
                  <a:gsLst>
                    <a:gs pos="0">
                      <a:schemeClr val="accent3"/>
                    </a:gs>
                    <a:gs pos="9000">
                      <a:schemeClr val="accent1">
                        <a:tint val="52000"/>
                        <a:satMod val="300000"/>
                      </a:schemeClr>
                    </a:gs>
                    <a:gs pos="50000">
                      <a:srgbClr val="00B050"/>
                    </a:gs>
                    <a:gs pos="79000">
                      <a:schemeClr val="accent1">
                        <a:tint val="52000"/>
                        <a:satMod val="300000"/>
                      </a:schemeClr>
                    </a:gs>
                    <a:gs pos="100000">
                      <a:schemeClr val="accent3">
                        <a:lumMod val="75000"/>
                      </a:schemeClr>
                    </a:gs>
                  </a:gsLst>
                  <a:lin ang="5400000"/>
                </a:gradFill>
                <a:effectLst>
                  <a:glow rad="101600">
                    <a:schemeClr val="accent3">
                      <a:satMod val="175000"/>
                      <a:alpha val="40000"/>
                    </a:schemeClr>
                  </a:glow>
                </a:effectLst>
                <a:latin typeface="+mn-lt"/>
                <a:cs typeface="+mn-cs"/>
              </a:rPr>
              <a:t>A fixed </a:t>
            </a:r>
          </a:p>
        </p:txBody>
      </p:sp>
      <p:sp>
        <p:nvSpPr>
          <p:cNvPr id="5" name="Rectangle 4"/>
          <p:cNvSpPr/>
          <p:nvPr/>
        </p:nvSpPr>
        <p:spPr>
          <a:xfrm>
            <a:off x="4169977" y="1556792"/>
            <a:ext cx="3223961"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shape</a:t>
            </a:r>
          </a:p>
        </p:txBody>
      </p:sp>
      <p:sp>
        <p:nvSpPr>
          <p:cNvPr id="7" name="Rectangle 6"/>
          <p:cNvSpPr/>
          <p:nvPr/>
        </p:nvSpPr>
        <p:spPr>
          <a:xfrm>
            <a:off x="3964904" y="3240990"/>
            <a:ext cx="4155196" cy="1446550"/>
          </a:xfrm>
          <a:prstGeom prst="rect">
            <a:avLst/>
          </a:prstGeom>
          <a:noFill/>
        </p:spPr>
        <p:txBody>
          <a:bodyPr>
            <a:spAutoFit/>
          </a:bodyPr>
          <a:lstStyle/>
          <a:p>
            <a:pPr algn="ctr">
              <a:defRPr/>
            </a:pPr>
            <a:r>
              <a:rPr lang="en-US" sz="8800" b="1" dirty="0">
                <a:ln w="1905">
                  <a:solidFill>
                    <a:srgbClr val="FF0000"/>
                  </a:solidFill>
                </a:ln>
                <a:gradFill flip="none" rotWithShape="1">
                  <a:gsLst>
                    <a:gs pos="56000">
                      <a:schemeClr val="bg1"/>
                    </a:gs>
                    <a:gs pos="62000">
                      <a:schemeClr val="accent6">
                        <a:tint val="90000"/>
                        <a:shade val="89000"/>
                        <a:satMod val="220000"/>
                      </a:schemeClr>
                    </a:gs>
                    <a:gs pos="100000">
                      <a:srgbClr val="FF0000"/>
                    </a:gs>
                  </a:gsLst>
                  <a:lin ang="5400000" scaled="1"/>
                  <a:tileRect/>
                </a:gradFill>
                <a:effectLst>
                  <a:innerShdw blurRad="69850" dist="43180" dir="5400000">
                    <a:srgbClr val="000000">
                      <a:alpha val="65000"/>
                    </a:srgbClr>
                  </a:innerShdw>
                </a:effectLst>
              </a:rPr>
              <a:t>volume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_SCIENCE\Year_03\Year_03_Unit 4\Writing\matter\IMG_0368.JPG"/>
          <p:cNvPicPr>
            <a:picLocks noChangeAspect="1" noChangeArrowheads="1"/>
          </p:cNvPicPr>
          <p:nvPr/>
        </p:nvPicPr>
        <p:blipFill>
          <a:blip r:embed="rId3" cstate="email">
            <a:extLst>
              <a:ext uri="{28A0092B-C50C-407E-A947-70E740481C1C}">
                <a14:useLocalDpi xmlns:a14="http://schemas.microsoft.com/office/drawing/2010/main"/>
              </a:ext>
            </a:extLst>
          </a:blip>
          <a:srcRect l="9489" t="134" r="15167" b="-134"/>
          <a:stretch>
            <a:fillRect/>
          </a:stretch>
        </p:blipFill>
        <p:spPr bwMode="auto">
          <a:xfrm>
            <a:off x="104775" y="836613"/>
            <a:ext cx="2746375"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Z:\_SCIENCE\Year_03\Year_03_Unit 4\Writing\matter\IMG_0367.JPG"/>
          <p:cNvPicPr>
            <a:picLocks noChangeAspect="1" noChangeArrowheads="1"/>
          </p:cNvPicPr>
          <p:nvPr/>
        </p:nvPicPr>
        <p:blipFill>
          <a:blip r:embed="rId4" cstate="email">
            <a:extLst>
              <a:ext uri="{28A0092B-C50C-407E-A947-70E740481C1C}">
                <a14:useLocalDpi xmlns:a14="http://schemas.microsoft.com/office/drawing/2010/main"/>
              </a:ext>
            </a:extLst>
          </a:blip>
          <a:srcRect l="14536" r="11499"/>
          <a:stretch>
            <a:fillRect/>
          </a:stretch>
        </p:blipFill>
        <p:spPr bwMode="auto">
          <a:xfrm>
            <a:off x="6300788" y="846138"/>
            <a:ext cx="2708275"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Z:\_SCIENCE\Year_03\Year_03_Unit 4\Writing\matter\IMG_0329.JPG"/>
          <p:cNvPicPr>
            <a:picLocks noChangeAspect="1" noChangeArrowheads="1"/>
          </p:cNvPicPr>
          <p:nvPr/>
        </p:nvPicPr>
        <p:blipFill>
          <a:blip r:embed="rId5" cstate="email">
            <a:extLst>
              <a:ext uri="{28A0092B-C50C-407E-A947-70E740481C1C}">
                <a14:useLocalDpi xmlns:a14="http://schemas.microsoft.com/office/drawing/2010/main"/>
              </a:ext>
            </a:extLst>
          </a:blip>
          <a:srcRect l="10724" r="6544"/>
          <a:stretch>
            <a:fillRect/>
          </a:stretch>
        </p:blipFill>
        <p:spPr bwMode="auto">
          <a:xfrm>
            <a:off x="3125788" y="838200"/>
            <a:ext cx="2917825"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17305" y="-86618"/>
            <a:ext cx="8909555" cy="923330"/>
          </a:xfrm>
          <a:prstGeom prst="rect">
            <a:avLst/>
          </a:prstGeom>
          <a:noFill/>
        </p:spPr>
        <p:txBody>
          <a:bodyPr wrap="non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defRPr/>
            </a:pPr>
            <a:r>
              <a:rPr lang="en-US" sz="5400" b="1" dirty="0">
                <a:ln/>
                <a:solidFill>
                  <a:schemeClr val="accent5">
                    <a:tint val="50000"/>
                    <a:satMod val="180000"/>
                  </a:schemeClr>
                </a:solidFill>
              </a:rPr>
              <a:t>What liquids can you think of?</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362</Words>
  <Application>Microsoft Office PowerPoint</Application>
  <PresentationFormat>On-screen Show (4:3)</PresentationFormat>
  <Paragraphs>25</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Queensland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BRYANT, Katryn</dc:creator>
  <cp:lastModifiedBy>rwilliams</cp:lastModifiedBy>
  <cp:revision>17</cp:revision>
  <dcterms:created xsi:type="dcterms:W3CDTF">2013-04-15T04:09:57Z</dcterms:created>
  <dcterms:modified xsi:type="dcterms:W3CDTF">2014-01-06T08:51:42Z</dcterms:modified>
</cp:coreProperties>
</file>